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handoutMasterIdLst>
    <p:handoutMasterId r:id="rId7"/>
  </p:handoutMasterIdLst>
  <p:sldIdLst>
    <p:sldId id="256" r:id="rId2"/>
    <p:sldId id="264" r:id="rId3"/>
    <p:sldId id="265" r:id="rId4"/>
    <p:sldId id="266"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5" autoAdjust="0"/>
    <p:restoredTop sz="99814" autoAdjust="0"/>
  </p:normalViewPr>
  <p:slideViewPr>
    <p:cSldViewPr snapToGrid="0">
      <p:cViewPr varScale="1">
        <p:scale>
          <a:sx n="86" d="100"/>
          <a:sy n="86" d="100"/>
        </p:scale>
        <p:origin x="984" y="58"/>
      </p:cViewPr>
      <p:guideLst>
        <p:guide orient="horz" pos="23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A1E5DB-4A09-1946-BA56-BBBED59A4E48}"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22EBC0-133B-414A-96D3-892DA194560B}" type="slidenum">
              <a:rPr lang="en-US" smtClean="0"/>
              <a:t>‹#›</a:t>
            </a:fld>
            <a:endParaRPr lang="en-US"/>
          </a:p>
        </p:txBody>
      </p:sp>
    </p:spTree>
    <p:extLst>
      <p:ext uri="{BB962C8B-B14F-4D97-AF65-F5344CB8AC3E}">
        <p14:creationId xmlns:p14="http://schemas.microsoft.com/office/powerpoint/2010/main" val="4283049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6A91F-63CE-CF43-AEF2-6055D59FD001}" type="datetimeFigureOut">
              <a:rPr lang="en-US" smtClean="0"/>
              <a:t>4/6/2017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6DFAD-3B5B-634D-8FB1-3A82A869B737}" type="slidenum">
              <a:rPr lang="en-US" smtClean="0"/>
              <a:t>‹#›</a:t>
            </a:fld>
            <a:endParaRPr lang="en-US"/>
          </a:p>
        </p:txBody>
      </p:sp>
    </p:spTree>
    <p:extLst>
      <p:ext uri="{BB962C8B-B14F-4D97-AF65-F5344CB8AC3E}">
        <p14:creationId xmlns:p14="http://schemas.microsoft.com/office/powerpoint/2010/main" val="15712671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84257" indent="-184257">
              <a:spcBef>
                <a:spcPts val="0"/>
              </a:spcBef>
              <a:spcAft>
                <a:spcPts val="645"/>
              </a:spcAft>
              <a:buFont typeface="Arial" panose="020B0604020202020204" pitchFamily="34" charset="0"/>
              <a:buChar char="•"/>
              <a:defRPr/>
            </a:pPr>
            <a:r>
              <a:rPr lang="en-US" altLang="nl-BE" dirty="0" smtClean="0">
                <a:latin typeface="Arial" pitchFamily="34" charset="0"/>
                <a:cs typeface="Arial" pitchFamily="34" charset="0"/>
              </a:rPr>
              <a:t>Success at TE doesn’t happen by accident. We have a proven system for achieving it. We call it TEOA. </a:t>
            </a:r>
          </a:p>
          <a:p>
            <a:pPr marL="184257" indent="-184257">
              <a:spcBef>
                <a:spcPts val="0"/>
              </a:spcBef>
              <a:spcAft>
                <a:spcPts val="645"/>
              </a:spcAft>
              <a:buFont typeface="Arial" panose="020B0604020202020204" pitchFamily="34" charset="0"/>
              <a:buChar char="•"/>
              <a:defRPr/>
            </a:pPr>
            <a:r>
              <a:rPr lang="en-US" altLang="nl-BE" dirty="0" smtClean="0">
                <a:latin typeface="Arial" pitchFamily="34" charset="0"/>
                <a:cs typeface="Arial" pitchFamily="34" charset="0"/>
              </a:rPr>
              <a:t>It is our Business System that drives every aspect of our culture and performance. It is the ‘DNA’ or our company. Creating more value for our customers, delivering an</a:t>
            </a:r>
            <a:r>
              <a:rPr lang="en-US" altLang="nl-BE" dirty="0" smtClean="0"/>
              <a:t> </a:t>
            </a:r>
            <a:r>
              <a:rPr lang="en-US" altLang="nl-BE" u="sng" dirty="0" smtClean="0"/>
              <a:t>extraordinary customer experience</a:t>
            </a:r>
            <a:r>
              <a:rPr lang="en-US" dirty="0" smtClean="0">
                <a:solidFill>
                  <a:srgbClr val="FFFFFF"/>
                </a:solidFill>
              </a:rPr>
              <a:t> </a:t>
            </a:r>
            <a:r>
              <a:rPr lang="en-US" altLang="nl-BE" dirty="0" smtClean="0">
                <a:solidFill>
                  <a:srgbClr val="000000"/>
                </a:solidFill>
              </a:rPr>
              <a:t>is the driving force behind the TEOA. </a:t>
            </a:r>
          </a:p>
          <a:p>
            <a:pPr marL="184257" indent="-184257">
              <a:spcBef>
                <a:spcPts val="0"/>
              </a:spcBef>
              <a:spcAft>
                <a:spcPts val="645"/>
              </a:spcAft>
              <a:buFont typeface="Arial" panose="020B0604020202020204" pitchFamily="34" charset="0"/>
              <a:buChar char="•"/>
              <a:defRPr/>
            </a:pPr>
            <a:r>
              <a:rPr lang="en-US" dirty="0" smtClean="0"/>
              <a:t>Achieving the full benefits of TEOA requires total implementation across all operations and functions, TEOA Everywhere</a:t>
            </a:r>
          </a:p>
          <a:p>
            <a:pPr marL="184257" indent="-184257">
              <a:spcBef>
                <a:spcPts val="0"/>
              </a:spcBef>
              <a:spcAft>
                <a:spcPts val="645"/>
              </a:spcAft>
              <a:buFont typeface="Arial" panose="020B0604020202020204" pitchFamily="34" charset="0"/>
              <a:buChar char="•"/>
              <a:defRPr/>
            </a:pPr>
            <a:r>
              <a:rPr lang="en-US" altLang="nl-BE" dirty="0" smtClean="0">
                <a:latin typeface="Arial" pitchFamily="34" charset="0"/>
                <a:cs typeface="Arial" pitchFamily="34" charset="0"/>
              </a:rPr>
              <a:t>It is the role of every leader to lead TEOA and to inspire with words, deeds and actions. Leaders are expected to lead the change, be innovative, challenge the status quo and empower people to implement necessary changes in a spirit of thrust and recognition. </a:t>
            </a:r>
          </a:p>
          <a:p>
            <a:pPr marL="184257" indent="-184257">
              <a:spcBef>
                <a:spcPts val="0"/>
              </a:spcBef>
              <a:spcAft>
                <a:spcPts val="645"/>
              </a:spcAft>
              <a:buFont typeface="Arial" panose="020B0604020202020204" pitchFamily="34" charset="0"/>
              <a:buChar char="•"/>
              <a:defRPr/>
            </a:pPr>
            <a:r>
              <a:rPr lang="en-US" altLang="nl-BE" dirty="0" smtClean="0">
                <a:latin typeface="Arial" pitchFamily="34" charset="0"/>
                <a:cs typeface="Arial" pitchFamily="34" charset="0"/>
              </a:rPr>
              <a:t>Getting everyone involved with TEOA will not only leverage our efforts, but will, eventually, lead to a company culture of continuous improvement</a:t>
            </a:r>
            <a:endParaRPr lang="en-US" altLang="nl-BE" dirty="0" smtClean="0"/>
          </a:p>
          <a:p>
            <a:pPr marL="184257" indent="-184257">
              <a:spcBef>
                <a:spcPts val="0"/>
              </a:spcBef>
              <a:spcAft>
                <a:spcPts val="645"/>
              </a:spcAft>
              <a:buFont typeface="Arial" panose="020B0604020202020204" pitchFamily="34" charset="0"/>
              <a:buChar char="•"/>
              <a:defRPr/>
            </a:pPr>
            <a:r>
              <a:rPr lang="en-US" altLang="nl-BE" dirty="0" smtClean="0">
                <a:latin typeface="Arial" pitchFamily="34" charset="0"/>
                <a:cs typeface="Arial" pitchFamily="34" charset="0"/>
              </a:rPr>
              <a:t>TEOA is our guide what we do and how we do, using a common set of tools to help us improving our processes, and  a standard set of metrics to measure how well we execute. </a:t>
            </a:r>
            <a:endParaRPr lang="en-US" dirty="0" smtClean="0">
              <a:latin typeface="Arial" pitchFamily="34" charset="0"/>
              <a:cs typeface="Arial" pitchFamily="34" charset="0"/>
            </a:endParaRPr>
          </a:p>
          <a:p>
            <a:pPr marL="184257" indent="-184257">
              <a:spcBef>
                <a:spcPts val="0"/>
              </a:spcBef>
              <a:spcAft>
                <a:spcPts val="645"/>
              </a:spcAft>
              <a:buFont typeface="Arial" panose="020B0604020202020204" pitchFamily="34" charset="0"/>
              <a:buChar char="•"/>
              <a:defRPr/>
            </a:pPr>
            <a:r>
              <a:rPr lang="en-US" dirty="0" smtClean="0"/>
              <a:t>By implementing TEOA everywhere  and transforming TE to a lean enterprise, we can reduce cost, increase quality, reduce our lead time to give us a competitive advantage, give our customers an extraordinary customer experience, and help our employees become more engaged and satisfied with their jobs. </a:t>
            </a:r>
          </a:p>
          <a:p>
            <a:pPr marL="184257" indent="-184257">
              <a:spcBef>
                <a:spcPts val="0"/>
              </a:spcBef>
              <a:spcAft>
                <a:spcPts val="645"/>
              </a:spcAft>
              <a:buFont typeface="Arial" panose="020B0604020202020204" pitchFamily="34" charset="0"/>
              <a:buChar char="•"/>
              <a:defRPr/>
            </a:pPr>
            <a:r>
              <a:rPr lang="en-US" dirty="0" smtClean="0"/>
              <a:t>Ask the group. Why are we doing TEOA? </a:t>
            </a:r>
            <a:br>
              <a:rPr lang="en-US" dirty="0" smtClean="0"/>
            </a:br>
            <a:r>
              <a:rPr lang="en-US" dirty="0" smtClean="0"/>
              <a:t>Answer: to drive extraordinary customer satisfaction to enable growth for our company.</a:t>
            </a:r>
          </a:p>
          <a:p>
            <a:pPr>
              <a:defRPr/>
            </a:pPr>
            <a:endParaRPr lang="en-US" altLang="nl-BE" dirty="0" smtClean="0">
              <a:latin typeface="Arial" pitchFamily="34" charset="0"/>
              <a:cs typeface="Arial" pitchFamily="34" charset="0"/>
            </a:endParaRPr>
          </a:p>
          <a:p>
            <a:pPr>
              <a:defRPr/>
            </a:pPr>
            <a:endParaRPr lang="en-US" altLang="nl-BE" dirty="0" smtClean="0">
              <a:latin typeface="Arial" pitchFamily="34" charset="0"/>
              <a:cs typeface="Arial" pitchFamily="34" charset="0"/>
            </a:endParaRPr>
          </a:p>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5119E2E-691A-48D9-96AB-92C3089E683F}" type="slidenum">
              <a:rPr lang="en-US" altLang="en-US" sz="1200" smtClean="0">
                <a:solidFill>
                  <a:srgbClr val="000000"/>
                </a:solidFill>
              </a:rPr>
              <a:pPr/>
              <a:t>2</a:t>
            </a:fld>
            <a:endParaRPr lang="en-US" altLang="en-US" sz="1200" smtClean="0">
              <a:solidFill>
                <a:srgbClr val="000000"/>
              </a:solidFill>
            </a:endParaRPr>
          </a:p>
        </p:txBody>
      </p:sp>
    </p:spTree>
    <p:extLst>
      <p:ext uri="{BB962C8B-B14F-4D97-AF65-F5344CB8AC3E}">
        <p14:creationId xmlns:p14="http://schemas.microsoft.com/office/powerpoint/2010/main" val="314201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AE5F92-06D9-4625-89B1-37F6DE02BB37}" type="slidenum">
              <a:rPr lang="en-US" smtClean="0">
                <a:solidFill>
                  <a:srgbClr val="000000"/>
                </a:solidFill>
              </a:rPr>
              <a:pPr>
                <a:spcBef>
                  <a:spcPct val="0"/>
                </a:spcBef>
              </a:pPr>
              <a:t>3</a:t>
            </a:fld>
            <a:endParaRPr lang="en-US" dirty="0" smtClean="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dirty="0" smtClean="0">
                <a:latin typeface="Arial" panose="020B0604020202020204" pitchFamily="34" charset="0"/>
                <a:cs typeface="Arial" panose="020B0604020202020204" pitchFamily="34" charset="0"/>
              </a:rPr>
              <a:t>Supplier Expectations- Always take opportunity to talk about four pillars</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r>
              <a:rPr lang="en-US" dirty="0" smtClean="0">
                <a:latin typeface="Arial" panose="020B0604020202020204" pitchFamily="34" charset="0"/>
                <a:cs typeface="Arial" panose="020B0604020202020204" pitchFamily="34" charset="0"/>
              </a:rPr>
              <a:t>Tell a supplier if they are doing a good job if they are meeting our expectations.</a:t>
            </a:r>
          </a:p>
          <a:p>
            <a:pPr eaLnBrk="1" hangingPunct="1">
              <a:lnSpc>
                <a:spcPct val="90000"/>
              </a:lnSpc>
            </a:pPr>
            <a:r>
              <a:rPr lang="en-US" dirty="0" smtClean="0">
                <a:latin typeface="Arial" panose="020B0604020202020204" pitchFamily="34" charset="0"/>
                <a:cs typeface="Arial" panose="020B0604020202020204" pitchFamily="34" charset="0"/>
              </a:rPr>
              <a:t>Always talk to suppliers about all four areas.</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r>
              <a:rPr lang="en-US" dirty="0" smtClean="0">
                <a:latin typeface="Arial" panose="020B0604020202020204" pitchFamily="34" charset="0"/>
                <a:cs typeface="Arial" panose="020B0604020202020204" pitchFamily="34" charset="0"/>
              </a:rPr>
              <a:t>Be familiar with what we are looking for. </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r>
              <a:rPr lang="en-US" dirty="0" smtClean="0">
                <a:latin typeface="Arial" panose="020B0604020202020204" pitchFamily="34" charset="0"/>
                <a:cs typeface="Arial" panose="020B0604020202020204" pitchFamily="34" charset="0"/>
              </a:rPr>
              <a:t>Great time to make sure they are signing up to our SSR and compliance.</a:t>
            </a:r>
          </a:p>
          <a:p>
            <a:pPr eaLnBrk="1" hangingPunct="1">
              <a:lnSpc>
                <a:spcPct val="90000"/>
              </a:lnSpc>
            </a:pPr>
            <a:r>
              <a:rPr lang="en-US" dirty="0" smtClean="0">
                <a:latin typeface="Arial" panose="020B0604020202020204" pitchFamily="34" charset="0"/>
                <a:cs typeface="Arial" panose="020B0604020202020204" pitchFamily="34" charset="0"/>
              </a:rPr>
              <a:t>Social responsibility – our customers are demanding more from us</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r>
              <a:rPr lang="en-US" dirty="0" smtClean="0">
                <a:latin typeface="Arial" panose="020B0604020202020204" pitchFamily="34" charset="0"/>
                <a:cs typeface="Arial" panose="020B0604020202020204" pitchFamily="34" charset="0"/>
              </a:rPr>
              <a:t>Make sure familiar with the bullets and using them</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r>
              <a:rPr lang="en-US" dirty="0" smtClean="0">
                <a:latin typeface="Arial" panose="020B0604020202020204" pitchFamily="34" charset="0"/>
                <a:cs typeface="Arial" panose="020B0604020202020204" pitchFamily="34" charset="0"/>
              </a:rPr>
              <a:t>When meeting with suppliers, make sure you take the time to talk about all 4 priorities, even if they’re doing a great jon in one – say “great job!”</a:t>
            </a:r>
          </a:p>
          <a:p>
            <a:pPr eaLnBrk="1" hangingPunct="1">
              <a:lnSpc>
                <a:spcPct val="90000"/>
              </a:lnSpc>
            </a:pPr>
            <a:r>
              <a:rPr lang="en-US" dirty="0" smtClean="0">
                <a:latin typeface="Arial" panose="020B0604020202020204" pitchFamily="34" charset="0"/>
                <a:cs typeface="Arial" panose="020B0604020202020204" pitchFamily="34" charset="0"/>
              </a:rPr>
              <a:t>Need multi-year agreements with productivity built in</a:t>
            </a:r>
          </a:p>
          <a:p>
            <a:pPr eaLnBrk="1" hangingPunct="1">
              <a:lnSpc>
                <a:spcPct val="90000"/>
              </a:lnSpc>
            </a:pPr>
            <a:r>
              <a:rPr lang="en-US" dirty="0" smtClean="0">
                <a:latin typeface="Arial" panose="020B0604020202020204" pitchFamily="34" charset="0"/>
                <a:cs typeface="Arial" panose="020B0604020202020204" pitchFamily="34" charset="0"/>
              </a:rPr>
              <a:t>Transparency on cost</a:t>
            </a:r>
          </a:p>
          <a:p>
            <a:pPr eaLnBrk="1" hangingPunct="1">
              <a:lnSpc>
                <a:spcPct val="90000"/>
              </a:lnSpc>
            </a:pPr>
            <a:r>
              <a:rPr lang="en-US" dirty="0" smtClean="0">
                <a:latin typeface="Arial" panose="020B0604020202020204" pitchFamily="34" charset="0"/>
                <a:cs typeface="Arial" panose="020B0604020202020204" pitchFamily="34" charset="0"/>
              </a:rPr>
              <a:t>Involvement in VA / VE</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39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Following the TEOA-F presentation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A7FCCBC-0745-4A0C-89DB-D8853CD65B96}" type="slidenum">
              <a:rPr lang="en-US" smtClean="0"/>
              <a:t>4</a:t>
            </a:fld>
            <a:endParaRPr lang="en-US" dirty="0"/>
          </a:p>
        </p:txBody>
      </p:sp>
    </p:spTree>
    <p:extLst>
      <p:ext uri="{BB962C8B-B14F-4D97-AF65-F5344CB8AC3E}">
        <p14:creationId xmlns:p14="http://schemas.microsoft.com/office/powerpoint/2010/main" val="23955619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646634"/>
            <a:ext cx="1561378" cy="81928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860676"/>
            <a:ext cx="804672" cy="822960"/>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114" y="1897508"/>
            <a:ext cx="960120" cy="1786128"/>
          </a:xfrm>
          <a:prstGeom prst="rect">
            <a:avLst/>
          </a:prstGeom>
        </p:spPr>
      </p:pic>
      <p:sp>
        <p:nvSpPr>
          <p:cNvPr id="18" name="Rectangle 17"/>
          <p:cNvSpPr/>
          <p:nvPr/>
        </p:nvSpPr>
        <p:spPr>
          <a:xfrm>
            <a:off x="1832629" y="1885950"/>
            <a:ext cx="6955771" cy="1797686"/>
          </a:xfrm>
          <a:prstGeom prst="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1248" y="6185524"/>
            <a:ext cx="8798719" cy="603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52495" y="2074123"/>
            <a:ext cx="3994073" cy="1065384"/>
          </a:xfrm>
        </p:spPr>
        <p:txBody>
          <a:bodyPr vert="horz" lIns="91440" tIns="0" rIns="91440" bIns="0" rtlCol="0" anchor="b">
            <a:noAutofit/>
          </a:bodyPr>
          <a:lstStyle>
            <a:lvl1pPr>
              <a:lnSpc>
                <a:spcPct val="220000"/>
              </a:lnSpc>
              <a:defRPr lang="en-US" sz="3600" dirty="0">
                <a:solidFill>
                  <a:schemeClr val="bg1"/>
                </a:solidFill>
              </a:defRPr>
            </a:lvl1pPr>
          </a:lstStyle>
          <a:p>
            <a:pPr lvl="0">
              <a:lnSpc>
                <a:spcPct val="70000"/>
              </a:lnSpc>
            </a:pPr>
            <a:r>
              <a:rPr lang="en-US" dirty="0" smtClean="0"/>
              <a:t>Click to edit Master title style</a:t>
            </a:r>
            <a:endParaRPr lang="en-US" dirty="0"/>
          </a:p>
        </p:txBody>
      </p:sp>
      <p:sp>
        <p:nvSpPr>
          <p:cNvPr id="3" name="Subtitle 2"/>
          <p:cNvSpPr>
            <a:spLocks noGrp="1"/>
          </p:cNvSpPr>
          <p:nvPr>
            <p:ph type="subTitle" idx="1"/>
          </p:nvPr>
        </p:nvSpPr>
        <p:spPr>
          <a:xfrm>
            <a:off x="1852495" y="3149547"/>
            <a:ext cx="6308959" cy="47769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86187" y="6420874"/>
            <a:ext cx="2106532" cy="99554"/>
          </a:xfrm>
          <a:prstGeom prst="rect">
            <a:avLst/>
          </a:prstGeom>
        </p:spPr>
      </p:pic>
      <p:pic>
        <p:nvPicPr>
          <p:cNvPr id="13" name="Picture 12" descr="TE_logo_spot_ORANG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3464" y="1891158"/>
            <a:ext cx="521208" cy="935736"/>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6114" y="577757"/>
            <a:ext cx="960120" cy="1286256"/>
          </a:xfrm>
          <a:prstGeom prst="rect">
            <a:avLst/>
          </a:prstGeom>
        </p:spPr>
      </p:pic>
    </p:spTree>
    <p:extLst>
      <p:ext uri="{BB962C8B-B14F-4D97-AF65-F5344CB8AC3E}">
        <p14:creationId xmlns:p14="http://schemas.microsoft.com/office/powerpoint/2010/main" val="1175145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48" y="655820"/>
            <a:ext cx="8280000" cy="590706"/>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2408452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14091295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5172074"/>
          </a:xfrm>
        </p:spPr>
        <p:txBody>
          <a:bodyPr>
            <a:normAutofit/>
          </a:bodyPr>
          <a:lstStyle>
            <a:lvl1pPr>
              <a:defRPr sz="1800"/>
            </a:lvl1pPr>
            <a:lvl2pPr>
              <a:defRPr sz="1600"/>
            </a:lvl2pPr>
            <a:lvl3pPr>
              <a:defRPr sz="1400"/>
            </a:lvl3pPr>
            <a:lvl4pPr>
              <a:defRPr sz="1200"/>
            </a:lvl4pPr>
            <a:lvl5pPr>
              <a:defRPr sz="1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14348" y="2201462"/>
            <a:ext cx="2949178" cy="3960000"/>
          </a:xfrm>
        </p:spPr>
        <p:txBody>
          <a:bodyPr/>
          <a:lstStyle>
            <a:lvl1pPr marL="0" indent="0">
              <a:spcAft>
                <a:spcPts val="600"/>
              </a:spcAf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A431686-8DE2-9B43-980D-29AE692D7900}" type="slidenum">
              <a:rPr lang="en-US" smtClean="0"/>
              <a:t>‹#›</a:t>
            </a:fld>
            <a:endParaRPr lang="en-US"/>
          </a:p>
        </p:txBody>
      </p:sp>
      <p:sp>
        <p:nvSpPr>
          <p:cNvPr id="9" name="Title 1"/>
          <p:cNvSpPr>
            <a:spLocks noGrp="1"/>
          </p:cNvSpPr>
          <p:nvPr>
            <p:ph type="title"/>
          </p:nvPr>
        </p:nvSpPr>
        <p:spPr>
          <a:xfrm>
            <a:off x="514348" y="655819"/>
            <a:ext cx="2952000" cy="145555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926373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75500"/>
            <a:ext cx="4644000" cy="5184000"/>
          </a:xfrm>
          <a:solidFill>
            <a:schemeClr val="bg2"/>
          </a:solidFill>
        </p:spPr>
        <p:txBody>
          <a:bodyPr anchor="t"/>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CA431686-8DE2-9B43-980D-29AE692D7900}" type="slidenum">
              <a:rPr lang="en-US" smtClean="0"/>
              <a:t>‹#›</a:t>
            </a:fld>
            <a:endParaRPr lang="en-US"/>
          </a:p>
        </p:txBody>
      </p:sp>
      <p:sp>
        <p:nvSpPr>
          <p:cNvPr id="9" name="Text Placeholder 3"/>
          <p:cNvSpPr>
            <a:spLocks noGrp="1"/>
          </p:cNvSpPr>
          <p:nvPr>
            <p:ph type="body" sz="half" idx="2"/>
          </p:nvPr>
        </p:nvSpPr>
        <p:spPr>
          <a:xfrm>
            <a:off x="514348" y="2201462"/>
            <a:ext cx="2949178" cy="3960000"/>
          </a:xfrm>
        </p:spPr>
        <p:txBody>
          <a:bodyPr/>
          <a:lstStyle>
            <a:lvl1pPr marL="0" indent="0">
              <a:spcAft>
                <a:spcPts val="600"/>
              </a:spcAf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0" name="Title 1"/>
          <p:cNvSpPr>
            <a:spLocks noGrp="1"/>
          </p:cNvSpPr>
          <p:nvPr>
            <p:ph type="title"/>
          </p:nvPr>
        </p:nvSpPr>
        <p:spPr>
          <a:xfrm>
            <a:off x="514348" y="655819"/>
            <a:ext cx="2952000" cy="145555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353745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66725" y="1331913"/>
            <a:ext cx="8229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p:txBody>
          <a:bodyPr/>
          <a:lstStyle>
            <a:lvl1pPr>
              <a:defRPr/>
            </a:lvl1pPr>
          </a:lstStyle>
          <a:p>
            <a:pPr>
              <a:defRPr/>
            </a:pPr>
            <a:r>
              <a:rPr lang="en-US"/>
              <a:t>page </a:t>
            </a:r>
            <a:fld id="{1E35921E-D8A8-494C-A5DC-939E39A18524}" type="slidenum">
              <a:rPr lang="en-US"/>
              <a:pPr>
                <a:defRPr/>
              </a:pPr>
              <a:t>‹#›</a:t>
            </a:fld>
            <a:endParaRPr lang="en-US"/>
          </a:p>
        </p:txBody>
      </p:sp>
    </p:spTree>
    <p:extLst>
      <p:ext uri="{BB962C8B-B14F-4D97-AF65-F5344CB8AC3E}">
        <p14:creationId xmlns:p14="http://schemas.microsoft.com/office/powerpoint/2010/main" val="84580145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3863609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48" y="655819"/>
            <a:ext cx="8280000" cy="948391"/>
          </a:xfrm>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514349" y="1893669"/>
            <a:ext cx="8280000" cy="4253132"/>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A431686-8DE2-9B43-980D-29AE692D7900}" type="slidenum">
              <a:rPr lang="en-US" smtClean="0"/>
              <a:t>‹#›</a:t>
            </a:fld>
            <a:endParaRPr lang="en-US"/>
          </a:p>
        </p:txBody>
      </p:sp>
    </p:spTree>
    <p:extLst>
      <p:ext uri="{BB962C8B-B14F-4D97-AF65-F5344CB8AC3E}">
        <p14:creationId xmlns:p14="http://schemas.microsoft.com/office/powerpoint/2010/main" val="2790181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9" name="Rectangle 18"/>
          <p:cNvSpPr/>
          <p:nvPr/>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a:off x="-1" y="389467"/>
            <a:ext cx="8798719" cy="57270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14"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2"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20" name="Rectangle 19"/>
          <p:cNvSpPr/>
          <p:nvPr/>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4520307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1" y="389467"/>
            <a:ext cx="8798719" cy="5727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18" name="Rectangle 17"/>
          <p:cNvSpPr/>
          <p:nvPr userDrawn="1"/>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21"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1772507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2" name="Rectangle 11"/>
          <p:cNvSpPr/>
          <p:nvPr userDrawn="1"/>
        </p:nvSpPr>
        <p:spPr>
          <a:xfrm>
            <a:off x="-1" y="389467"/>
            <a:ext cx="8798719" cy="5727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18" name="Rectangle 17"/>
          <p:cNvSpPr/>
          <p:nvPr userDrawn="1"/>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21"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3600514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1" y="389467"/>
            <a:ext cx="8798719" cy="5727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514840" y="6416675"/>
            <a:ext cx="477532"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pic>
        <p:nvPicPr>
          <p:cNvPr id="17" name="Picture 16" descr="TE_logo_spot_ORAN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18" name="Rectangle 17"/>
          <p:cNvSpPr/>
          <p:nvPr userDrawn="1"/>
        </p:nvSpPr>
        <p:spPr>
          <a:xfrm>
            <a:off x="0" y="6184105"/>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174" y="6184900"/>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14348" y="1109137"/>
            <a:ext cx="6849533" cy="1905000"/>
          </a:xfrm>
        </p:spPr>
        <p:txBody>
          <a:bodyPr anchor="b">
            <a:no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21" name="Text Placeholder 2"/>
          <p:cNvSpPr>
            <a:spLocks noGrp="1"/>
          </p:cNvSpPr>
          <p:nvPr>
            <p:ph type="body" idx="1"/>
          </p:nvPr>
        </p:nvSpPr>
        <p:spPr>
          <a:xfrm>
            <a:off x="514348" y="3026738"/>
            <a:ext cx="5325035" cy="445294"/>
          </a:xfrm>
        </p:spPr>
        <p:txBody>
          <a:bodyPr anchor="b">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22" name="TextBox 21"/>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41465365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348" y="1465877"/>
            <a:ext cx="3960000" cy="4680000"/>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CA431686-8DE2-9B43-980D-29AE692D7900}" type="slidenum">
              <a:rPr lang="en-US" smtClean="0"/>
              <a:t>‹#›</a:t>
            </a:fld>
            <a:endParaRPr lang="en-US"/>
          </a:p>
        </p:txBody>
      </p:sp>
      <p:sp>
        <p:nvSpPr>
          <p:cNvPr id="9" name="Title Placeholder 1"/>
          <p:cNvSpPr>
            <a:spLocks noGrp="1"/>
          </p:cNvSpPr>
          <p:nvPr>
            <p:ph type="title"/>
          </p:nvPr>
        </p:nvSpPr>
        <p:spPr>
          <a:xfrm>
            <a:off x="514348" y="655820"/>
            <a:ext cx="8280000" cy="590706"/>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11" name="Content Placeholder 2"/>
          <p:cNvSpPr>
            <a:spLocks noGrp="1"/>
          </p:cNvSpPr>
          <p:nvPr>
            <p:ph sz="half" idx="13"/>
          </p:nvPr>
        </p:nvSpPr>
        <p:spPr>
          <a:xfrm>
            <a:off x="4834348" y="1465877"/>
            <a:ext cx="3960000" cy="4680000"/>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0579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48" y="1465877"/>
            <a:ext cx="3960000" cy="541447"/>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14348" y="2201462"/>
            <a:ext cx="3960000" cy="3948513"/>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34348" y="1465877"/>
            <a:ext cx="3960000" cy="540000"/>
          </a:xfrm>
        </p:spPr>
        <p:txBody>
          <a:bodyPr vert="horz" lIns="91440" tIns="45720" rIns="91440" bIns="45720" rtlCol="0" anchor="t">
            <a:normAutofit/>
          </a:bodyPr>
          <a:lstStyle>
            <a:lvl1pPr>
              <a:defRPr lang="en-US" sz="1800" b="0" dirty="0" smtClean="0"/>
            </a:lvl1pPr>
          </a:lstStyle>
          <a:p>
            <a:pPr lvl="0"/>
            <a:r>
              <a:rPr lang="en-US" dirty="0" smtClean="0"/>
              <a:t>Click to edit Master text styles</a:t>
            </a:r>
          </a:p>
        </p:txBody>
      </p:sp>
      <p:sp>
        <p:nvSpPr>
          <p:cNvPr id="6" name="Content Placeholder 5"/>
          <p:cNvSpPr>
            <a:spLocks noGrp="1"/>
          </p:cNvSpPr>
          <p:nvPr>
            <p:ph sz="quarter" idx="4"/>
          </p:nvPr>
        </p:nvSpPr>
        <p:spPr>
          <a:xfrm>
            <a:off x="4834348" y="2201462"/>
            <a:ext cx="3960000" cy="3960000"/>
          </a:xfrm>
        </p:spPr>
        <p:txBody>
          <a:bodyPr/>
          <a:lstStyle>
            <a:lvl1pPr>
              <a:spcAft>
                <a:spcPts val="600"/>
              </a:spcAft>
              <a:defRPr sz="1400"/>
            </a:lvl1pPr>
            <a:lvl2pPr>
              <a:spcAft>
                <a:spcPts val="600"/>
              </a:spcAft>
              <a:defRPr sz="1200"/>
            </a:lvl2pPr>
            <a:lvl3pPr>
              <a:spcAft>
                <a:spcPts val="600"/>
              </a:spcAft>
              <a:defRPr sz="1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CA431686-8DE2-9B43-980D-29AE692D7900}" type="slidenum">
              <a:rPr lang="en-US" smtClean="0"/>
              <a:t>‹#›</a:t>
            </a:fld>
            <a:endParaRPr lang="en-US"/>
          </a:p>
        </p:txBody>
      </p:sp>
      <p:sp>
        <p:nvSpPr>
          <p:cNvPr id="10" name="Title Placeholder 1"/>
          <p:cNvSpPr>
            <a:spLocks noGrp="1"/>
          </p:cNvSpPr>
          <p:nvPr>
            <p:ph type="title"/>
          </p:nvPr>
        </p:nvSpPr>
        <p:spPr>
          <a:xfrm>
            <a:off x="514348" y="655820"/>
            <a:ext cx="8280000" cy="590706"/>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01671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48" y="655820"/>
            <a:ext cx="8280000" cy="590706"/>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4349" y="1465877"/>
            <a:ext cx="8280000" cy="4680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4840" y="6416675"/>
            <a:ext cx="426914" cy="365125"/>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grpSp>
        <p:nvGrpSpPr>
          <p:cNvPr id="22" name="Group 21"/>
          <p:cNvGrpSpPr/>
          <p:nvPr userDrawn="1"/>
        </p:nvGrpSpPr>
        <p:grpSpPr>
          <a:xfrm>
            <a:off x="0" y="287809"/>
            <a:ext cx="8798719" cy="60325"/>
            <a:chOff x="0" y="287809"/>
            <a:chExt cx="8798719" cy="60325"/>
          </a:xfrm>
        </p:grpSpPr>
        <p:sp>
          <p:nvSpPr>
            <p:cNvPr id="13" name="Rectangle 12"/>
            <p:cNvSpPr/>
            <p:nvPr/>
          </p:nvSpPr>
          <p:spPr>
            <a:xfrm>
              <a:off x="0" y="287809"/>
              <a:ext cx="8798719" cy="60325"/>
            </a:xfrm>
            <a:prstGeom prst="rect">
              <a:avLst/>
            </a:prstGeom>
            <a:solidFill>
              <a:srgbClr val="0E76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74" y="288604"/>
              <a:ext cx="612000" cy="595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TE_logo_spot_ORANG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971518" y="6347561"/>
            <a:ext cx="824592" cy="310134"/>
          </a:xfrm>
          <a:prstGeom prst="rect">
            <a:avLst/>
          </a:prstGeom>
        </p:spPr>
      </p:pic>
      <p:sp>
        <p:nvSpPr>
          <p:cNvPr id="21" name="TextBox 20"/>
          <p:cNvSpPr txBox="1"/>
          <p:nvPr userDrawn="1"/>
        </p:nvSpPr>
        <p:spPr>
          <a:xfrm>
            <a:off x="789466" y="6502166"/>
            <a:ext cx="3618298" cy="215444"/>
          </a:xfrm>
          <a:prstGeom prst="rect">
            <a:avLst/>
          </a:prstGeom>
          <a:noFill/>
        </p:spPr>
        <p:txBody>
          <a:bodyPr wrap="none" rtlCol="0">
            <a:spAutoFit/>
          </a:bodyPr>
          <a:lstStyle/>
          <a:p>
            <a:pPr algn="r" defTabSz="914400">
              <a:defRPr/>
            </a:pPr>
            <a:r>
              <a:rPr lang="en-US" sz="800" b="1" dirty="0" smtClean="0">
                <a:solidFill>
                  <a:srgbClr val="919195"/>
                </a:solidFill>
                <a:latin typeface="Arial"/>
                <a:cs typeface="Arial"/>
              </a:rPr>
              <a:t>TE Connectivity</a:t>
            </a:r>
            <a:r>
              <a:rPr lang="en-US" sz="800" dirty="0" smtClean="0">
                <a:solidFill>
                  <a:srgbClr val="919195"/>
                </a:solidFill>
                <a:latin typeface="Arial"/>
                <a:cs typeface="Arial"/>
              </a:rPr>
              <a:t> Confidential &amp; Proprietary. Do not reproduce or distribute.</a:t>
            </a:r>
          </a:p>
        </p:txBody>
      </p:sp>
    </p:spTree>
    <p:extLst>
      <p:ext uri="{BB962C8B-B14F-4D97-AF65-F5344CB8AC3E}">
        <p14:creationId xmlns:p14="http://schemas.microsoft.com/office/powerpoint/2010/main" val="1200643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1800" kern="1200">
          <a:solidFill>
            <a:schemeClr val="tx2"/>
          </a:solidFill>
          <a:latin typeface="+mn-lt"/>
          <a:ea typeface="+mn-ea"/>
          <a:cs typeface="+mn-cs"/>
        </a:defRPr>
      </a:lvl1pPr>
      <a:lvl2pPr marL="452438" indent="-228600" algn="l" defTabSz="914400" rtl="0" eaLnBrk="1" latinLnBrk="0" hangingPunct="1">
        <a:lnSpc>
          <a:spcPct val="11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2pPr>
      <a:lvl3pPr marL="688975" indent="-228600" algn="l" defTabSz="914400" rtl="0" eaLnBrk="1" latinLnBrk="0" hangingPunct="1">
        <a:lnSpc>
          <a:spcPct val="110000"/>
        </a:lnSpc>
        <a:spcBef>
          <a:spcPts val="0"/>
        </a:spcBef>
        <a:spcAft>
          <a:spcPts val="800"/>
        </a:spcAft>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10000"/>
        </a:lnSpc>
        <a:spcBef>
          <a:spcPts val="0"/>
        </a:spcBef>
        <a:spcAft>
          <a:spcPts val="800"/>
        </a:spcAft>
        <a:buFont typeface="Arial" panose="020B0604020202020204" pitchFamily="34" charset="0"/>
        <a:buChar char="•"/>
        <a:defRPr sz="1200" kern="1200">
          <a:solidFill>
            <a:schemeClr val="tx2"/>
          </a:solidFill>
          <a:latin typeface="+mn-lt"/>
          <a:ea typeface="+mn-ea"/>
          <a:cs typeface="+mn-cs"/>
        </a:defRPr>
      </a:lvl4pPr>
      <a:lvl5pPr marL="1139825" indent="-2286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TEOA Portal Slides </a:t>
            </a:r>
            <a:endParaRPr lang="en-US" sz="2800" dirty="0"/>
          </a:p>
        </p:txBody>
      </p:sp>
      <p:sp>
        <p:nvSpPr>
          <p:cNvPr id="3" name="Subtitle 2"/>
          <p:cNvSpPr>
            <a:spLocks noGrp="1"/>
          </p:cNvSpPr>
          <p:nvPr>
            <p:ph type="subTitle" idx="1"/>
          </p:nvPr>
        </p:nvSpPr>
        <p:spPr/>
        <p:txBody>
          <a:bodyPr/>
          <a:lstStyle/>
          <a:p>
            <a:r>
              <a:rPr lang="en-US" dirty="0" smtClean="0"/>
              <a:t>4-2017</a:t>
            </a:r>
            <a:endParaRPr lang="en-US" dirty="0"/>
          </a:p>
        </p:txBody>
      </p:sp>
    </p:spTree>
    <p:extLst>
      <p:ext uri="{BB962C8B-B14F-4D97-AF65-F5344CB8AC3E}">
        <p14:creationId xmlns:p14="http://schemas.microsoft.com/office/powerpoint/2010/main" val="183661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TEOA Vision</a:t>
            </a:r>
          </a:p>
        </p:txBody>
      </p:sp>
      <p:sp>
        <p:nvSpPr>
          <p:cNvPr id="31747" name="Slide Number Placeholder 3"/>
          <p:cNvSpPr>
            <a:spLocks noGrp="1"/>
          </p:cNvSpPr>
          <p:nvPr>
            <p:ph type="sldNum" sz="quarter" idx="10"/>
          </p:nvPr>
        </p:nvSpPr>
        <p:spPr bwMode="auto">
          <a:xfrm>
            <a:off x="65088" y="6416675"/>
            <a:ext cx="3921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5CD3E19-1C85-4C0F-852D-B16B64F994CE}" type="slidenum">
              <a:rPr lang="en-US" altLang="en-US" sz="1000" smtClean="0">
                <a:solidFill>
                  <a:srgbClr val="747678"/>
                </a:solidFill>
              </a:rPr>
              <a:pPr/>
              <a:t>2</a:t>
            </a:fld>
            <a:endParaRPr lang="en-US" altLang="en-US" sz="1000" smtClean="0">
              <a:solidFill>
                <a:srgbClr val="747678"/>
              </a:solidFill>
            </a:endParaRPr>
          </a:p>
        </p:txBody>
      </p:sp>
      <p:sp>
        <p:nvSpPr>
          <p:cNvPr id="31748" name="Rectangle 4"/>
          <p:cNvSpPr>
            <a:spLocks noChangeArrowheads="1"/>
          </p:cNvSpPr>
          <p:nvPr/>
        </p:nvSpPr>
        <p:spPr bwMode="auto">
          <a:xfrm>
            <a:off x="838200" y="871538"/>
            <a:ext cx="720566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Arial" panose="020B0604020202020204" pitchFamily="34" charset="0"/>
                <a:ea typeface="MS PGothic" panose="020B0600070205080204" pitchFamily="34" charset="-128"/>
              </a:defRPr>
            </a:lvl1pPr>
            <a:lvl2pPr marL="742950" indent="-285750" defTabSz="685800">
              <a:defRPr sz="2400">
                <a:solidFill>
                  <a:schemeClr val="tx1"/>
                </a:solidFill>
                <a:latin typeface="Arial" panose="020B0604020202020204" pitchFamily="34" charset="0"/>
                <a:ea typeface="MS PGothic" panose="020B0600070205080204" pitchFamily="34" charset="-128"/>
              </a:defRPr>
            </a:lvl2pPr>
            <a:lvl3pPr marL="1143000" indent="-228600" defTabSz="685800">
              <a:defRPr sz="2400">
                <a:solidFill>
                  <a:schemeClr val="tx1"/>
                </a:solidFill>
                <a:latin typeface="Arial" panose="020B0604020202020204" pitchFamily="34" charset="0"/>
                <a:ea typeface="MS PGothic" panose="020B0600070205080204" pitchFamily="34" charset="-128"/>
              </a:defRPr>
            </a:lvl3pPr>
            <a:lvl4pPr marL="1600200" indent="-228600" defTabSz="685800">
              <a:defRPr sz="2400">
                <a:solidFill>
                  <a:schemeClr val="tx1"/>
                </a:solidFill>
                <a:latin typeface="Arial" panose="020B0604020202020204" pitchFamily="34" charset="0"/>
                <a:ea typeface="MS PGothic" panose="020B0600070205080204" pitchFamily="34" charset="-128"/>
              </a:defRPr>
            </a:lvl4pPr>
            <a:lvl5pPr marL="2057400" indent="-228600" defTabSz="685800">
              <a:defRPr sz="2400">
                <a:solidFill>
                  <a:schemeClr val="tx1"/>
                </a:solidFill>
                <a:latin typeface="Arial" panose="020B0604020202020204" pitchFamily="34" charset="0"/>
                <a:ea typeface="MS PGothic" panose="020B0600070205080204" pitchFamily="34" charset="-128"/>
              </a:defRPr>
            </a:lvl5pPr>
            <a:lvl6pPr marL="25146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0066A1"/>
                </a:solidFill>
              </a:rPr>
              <a:t>TEOA is our company-wide business system used to drive transformational change across our business.</a:t>
            </a:r>
          </a:p>
          <a:p>
            <a:pPr algn="ctr"/>
            <a:endParaRPr lang="en-US" altLang="en-US">
              <a:solidFill>
                <a:srgbClr val="0066A1"/>
              </a:solidFill>
            </a:endParaRPr>
          </a:p>
          <a:p>
            <a:pPr algn="ctr"/>
            <a:r>
              <a:rPr lang="en-US" altLang="en-US">
                <a:solidFill>
                  <a:srgbClr val="0066A1"/>
                </a:solidFill>
              </a:rPr>
              <a:t> </a:t>
            </a:r>
            <a:r>
              <a:rPr lang="en-US" altLang="nl-BE">
                <a:solidFill>
                  <a:srgbClr val="0073AE"/>
                </a:solidFill>
              </a:rPr>
              <a:t>TEOA is </a:t>
            </a:r>
            <a:r>
              <a:rPr lang="en-US" altLang="nl-BE" b="1">
                <a:solidFill>
                  <a:srgbClr val="F08B1D"/>
                </a:solidFill>
              </a:rPr>
              <a:t>the</a:t>
            </a:r>
            <a:r>
              <a:rPr lang="en-US" altLang="nl-BE" b="1">
                <a:solidFill>
                  <a:srgbClr val="ACAFB6"/>
                </a:solidFill>
              </a:rPr>
              <a:t> </a:t>
            </a:r>
            <a:r>
              <a:rPr lang="en-US" altLang="nl-BE" b="1">
                <a:solidFill>
                  <a:srgbClr val="F08B1D"/>
                </a:solidFill>
              </a:rPr>
              <a:t>DNA</a:t>
            </a:r>
            <a:r>
              <a:rPr lang="en-US" altLang="nl-BE" b="1">
                <a:solidFill>
                  <a:srgbClr val="ACAFB6"/>
                </a:solidFill>
              </a:rPr>
              <a:t>  </a:t>
            </a:r>
            <a:r>
              <a:rPr lang="en-US" altLang="nl-BE">
                <a:solidFill>
                  <a:srgbClr val="0073AE"/>
                </a:solidFill>
              </a:rPr>
              <a:t>of our company, </a:t>
            </a:r>
          </a:p>
          <a:p>
            <a:pPr algn="ctr"/>
            <a:r>
              <a:rPr lang="en-US" altLang="nl-BE">
                <a:solidFill>
                  <a:srgbClr val="0073AE"/>
                </a:solidFill>
              </a:rPr>
              <a:t>driving the </a:t>
            </a:r>
            <a:r>
              <a:rPr lang="en-US" altLang="nl-BE" b="1">
                <a:solidFill>
                  <a:srgbClr val="F08B1D"/>
                </a:solidFill>
              </a:rPr>
              <a:t>extraordinary customer </a:t>
            </a:r>
            <a:r>
              <a:rPr lang="en-US" altLang="nl-BE">
                <a:solidFill>
                  <a:srgbClr val="0073AE"/>
                </a:solidFill>
              </a:rPr>
              <a:t>experience</a:t>
            </a:r>
          </a:p>
          <a:p>
            <a:pPr algn="ctr"/>
            <a:endParaRPr lang="en-US" altLang="nl-BE" baseline="-25000">
              <a:solidFill>
                <a:srgbClr val="0073AE"/>
              </a:solidFill>
            </a:endParaRPr>
          </a:p>
          <a:p>
            <a:pPr algn="ctr"/>
            <a:endParaRPr lang="en-US" altLang="nl-BE" baseline="-25000">
              <a:solidFill>
                <a:srgbClr val="0073AE"/>
              </a:solidFill>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5622925"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92"/>
          <p:cNvSpPr>
            <a:spLocks noChangeArrowheads="1"/>
          </p:cNvSpPr>
          <p:nvPr/>
        </p:nvSpPr>
        <p:spPr bwMode="auto">
          <a:xfrm>
            <a:off x="547688" y="5486400"/>
            <a:ext cx="7786687" cy="749300"/>
          </a:xfrm>
          <a:prstGeom prst="roundRect">
            <a:avLst>
              <a:gd name="adj" fmla="val 16667"/>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noFill/>
            <a:round/>
            <a:headEnd/>
            <a:tailEnd/>
          </a:ln>
          <a:effectLst>
            <a:outerShdw dist="23000" dir="5400000" rotWithShape="0">
              <a:srgbClr val="808080">
                <a:alpha val="34999"/>
              </a:srgbClr>
            </a:outerShdw>
          </a:effectLst>
        </p:spPr>
        <p:txBody>
          <a:bodyPr anchor="ctr"/>
          <a:lstStyle/>
          <a:p>
            <a:pPr algn="ctr">
              <a:defRPr/>
            </a:pPr>
            <a:r>
              <a:rPr lang="en-US" b="1" dirty="0">
                <a:solidFill>
                  <a:srgbClr val="FFFFFF"/>
                </a:solidFill>
                <a:ea typeface="ＭＳ Ｐゴシック" pitchFamily="34" charset="-128"/>
                <a:cs typeface="Arial" charset="0"/>
              </a:rPr>
              <a:t>Deploying TEOA Everywhere will Transform TE into a Lean Enterprise</a:t>
            </a:r>
          </a:p>
        </p:txBody>
      </p:sp>
    </p:spTree>
    <p:extLst>
      <p:ext uri="{BB962C8B-B14F-4D97-AF65-F5344CB8AC3E}">
        <p14:creationId xmlns:p14="http://schemas.microsoft.com/office/powerpoint/2010/main" val="235379171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ounded Rectangle 92"/>
          <p:cNvSpPr>
            <a:spLocks noChangeArrowheads="1"/>
          </p:cNvSpPr>
          <p:nvPr/>
        </p:nvSpPr>
        <p:spPr bwMode="auto">
          <a:xfrm>
            <a:off x="1752600" y="6248400"/>
            <a:ext cx="5257800" cy="609600"/>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lnSpc>
                <a:spcPct val="100000"/>
              </a:lnSpc>
              <a:buFontTx/>
              <a:buNone/>
            </a:pPr>
            <a:r>
              <a:rPr lang="en-US" sz="1400" b="1" baseline="0" dirty="0">
                <a:solidFill>
                  <a:srgbClr val="FFFFFF"/>
                </a:solidFill>
                <a:cs typeface="Arial" panose="020B0604020202020204" pitchFamily="34" charset="0"/>
              </a:rPr>
              <a:t>Driving results through actions consistent with TE employee code of conduct and supplier social responsibility</a:t>
            </a:r>
          </a:p>
        </p:txBody>
      </p:sp>
      <p:sp>
        <p:nvSpPr>
          <p:cNvPr id="140291" name="AutoShape 11"/>
          <p:cNvSpPr>
            <a:spLocks noChangeArrowheads="1"/>
          </p:cNvSpPr>
          <p:nvPr/>
        </p:nvSpPr>
        <p:spPr bwMode="auto">
          <a:xfrm>
            <a:off x="114300" y="1670050"/>
            <a:ext cx="2057400" cy="311150"/>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nSpc>
                <a:spcPct val="100000"/>
              </a:lnSpc>
              <a:buFontTx/>
              <a:buNone/>
            </a:pPr>
            <a:endParaRPr lang="de-DE" sz="2400" baseline="0">
              <a:solidFill>
                <a:srgbClr val="0073AE"/>
              </a:solidFill>
              <a:ea typeface="ヒラギノ角ゴ Pro W3"/>
              <a:cs typeface="ヒラギノ角ゴ Pro W3"/>
            </a:endParaRPr>
          </a:p>
        </p:txBody>
      </p:sp>
      <p:sp>
        <p:nvSpPr>
          <p:cNvPr id="140292" name="Oval 10"/>
          <p:cNvSpPr>
            <a:spLocks noChangeArrowheads="1"/>
          </p:cNvSpPr>
          <p:nvPr/>
        </p:nvSpPr>
        <p:spPr bwMode="auto">
          <a:xfrm>
            <a:off x="304800" y="990600"/>
            <a:ext cx="1676400" cy="762000"/>
          </a:xfrm>
          <a:prstGeom prst="ellipse">
            <a:avLst/>
          </a:prstGeom>
          <a:solidFill>
            <a:schemeClr val="accent2"/>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90000"/>
              </a:lnSpc>
              <a:buFontTx/>
              <a:buNone/>
            </a:pPr>
            <a:r>
              <a:rPr lang="en-US" sz="2400" b="1" baseline="0" dirty="0">
                <a:solidFill>
                  <a:srgbClr val="FFFFFF"/>
                </a:solidFill>
                <a:cs typeface="Arial" panose="020B0604020202020204" pitchFamily="34" charset="0"/>
              </a:rPr>
              <a:t>Quality</a:t>
            </a:r>
          </a:p>
        </p:txBody>
      </p:sp>
      <p:sp>
        <p:nvSpPr>
          <p:cNvPr id="140293" name="AutoShape 11"/>
          <p:cNvSpPr>
            <a:spLocks noChangeArrowheads="1"/>
          </p:cNvSpPr>
          <p:nvPr/>
        </p:nvSpPr>
        <p:spPr bwMode="auto">
          <a:xfrm>
            <a:off x="2230438" y="1708150"/>
            <a:ext cx="2243137" cy="273050"/>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nSpc>
                <a:spcPct val="100000"/>
              </a:lnSpc>
              <a:buFontTx/>
              <a:buNone/>
            </a:pPr>
            <a:endParaRPr lang="de-DE" sz="2400" baseline="0">
              <a:solidFill>
                <a:srgbClr val="0073AE"/>
              </a:solidFill>
              <a:ea typeface="ヒラギノ角ゴ Pro W3"/>
              <a:cs typeface="ヒラギノ角ゴ Pro W3"/>
            </a:endParaRPr>
          </a:p>
        </p:txBody>
      </p:sp>
      <p:sp>
        <p:nvSpPr>
          <p:cNvPr id="140294" name="Oval 12"/>
          <p:cNvSpPr>
            <a:spLocks noChangeArrowheads="1"/>
          </p:cNvSpPr>
          <p:nvPr/>
        </p:nvSpPr>
        <p:spPr bwMode="auto">
          <a:xfrm>
            <a:off x="2514600" y="990600"/>
            <a:ext cx="1676400" cy="762000"/>
          </a:xfrm>
          <a:prstGeom prst="ellipse">
            <a:avLst/>
          </a:prstGeom>
          <a:solidFill>
            <a:schemeClr val="accent2"/>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90000"/>
              </a:lnSpc>
              <a:buFontTx/>
              <a:buNone/>
            </a:pPr>
            <a:r>
              <a:rPr lang="en-US" sz="2400" b="1" baseline="0" dirty="0">
                <a:solidFill>
                  <a:srgbClr val="FFFFFF"/>
                </a:solidFill>
                <a:cs typeface="Arial" panose="020B0604020202020204" pitchFamily="34" charset="0"/>
              </a:rPr>
              <a:t>Delivery</a:t>
            </a:r>
          </a:p>
        </p:txBody>
      </p:sp>
      <p:sp>
        <p:nvSpPr>
          <p:cNvPr id="140295" name="AutoShape 13"/>
          <p:cNvSpPr>
            <a:spLocks noChangeArrowheads="1"/>
          </p:cNvSpPr>
          <p:nvPr/>
        </p:nvSpPr>
        <p:spPr bwMode="auto">
          <a:xfrm>
            <a:off x="4610100" y="1708150"/>
            <a:ext cx="2209800" cy="273050"/>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nSpc>
                <a:spcPct val="100000"/>
              </a:lnSpc>
              <a:buFontTx/>
              <a:buNone/>
            </a:pPr>
            <a:endParaRPr lang="de-DE" sz="2400" baseline="0">
              <a:solidFill>
                <a:srgbClr val="0073AE"/>
              </a:solidFill>
              <a:ea typeface="ヒラギノ角ゴ Pro W3"/>
              <a:cs typeface="ヒラギノ角ゴ Pro W3"/>
            </a:endParaRPr>
          </a:p>
        </p:txBody>
      </p:sp>
      <p:sp>
        <p:nvSpPr>
          <p:cNvPr id="140296" name="AutoShape 14"/>
          <p:cNvSpPr>
            <a:spLocks noChangeArrowheads="1"/>
          </p:cNvSpPr>
          <p:nvPr/>
        </p:nvSpPr>
        <p:spPr bwMode="auto">
          <a:xfrm>
            <a:off x="6896100" y="1708150"/>
            <a:ext cx="2057400" cy="273050"/>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nSpc>
                <a:spcPct val="100000"/>
              </a:lnSpc>
              <a:buFontTx/>
              <a:buNone/>
            </a:pPr>
            <a:endParaRPr lang="de-DE" sz="2400" baseline="0">
              <a:solidFill>
                <a:srgbClr val="0073AE"/>
              </a:solidFill>
              <a:ea typeface="ヒラギノ角ゴ Pro W3"/>
              <a:cs typeface="ヒラギノ角ゴ Pro W3"/>
            </a:endParaRPr>
          </a:p>
        </p:txBody>
      </p:sp>
      <p:sp>
        <p:nvSpPr>
          <p:cNvPr id="140297" name="Text Box 16"/>
          <p:cNvSpPr txBox="1">
            <a:spLocks noChangeArrowheads="1"/>
          </p:cNvSpPr>
          <p:nvPr/>
        </p:nvSpPr>
        <p:spPr bwMode="auto">
          <a:xfrm>
            <a:off x="114300" y="2012950"/>
            <a:ext cx="2057400" cy="42354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2000" tIns="36000" rIns="72000" bIns="36000"/>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100000"/>
              </a:lnSpc>
              <a:buSzPct val="50000"/>
              <a:buFont typeface="Wingdings" panose="05000000000000000000" pitchFamily="2" charset="2"/>
              <a:buNone/>
            </a:pPr>
            <a:r>
              <a:rPr lang="en-US" sz="1400" b="1" baseline="0" dirty="0">
                <a:solidFill>
                  <a:srgbClr val="0073AE"/>
                </a:solidFill>
                <a:cs typeface="Arial" panose="020B0604020202020204" pitchFamily="34" charset="0"/>
              </a:rPr>
              <a:t>Drive Quality Improvements </a:t>
            </a:r>
          </a:p>
          <a:p>
            <a:pPr>
              <a:lnSpc>
                <a:spcPct val="100000"/>
              </a:lnSpc>
              <a:buSzPct val="50000"/>
              <a:buFont typeface="Wingdings" panose="05000000000000000000" pitchFamily="2" charset="2"/>
              <a:buNone/>
            </a:pPr>
            <a:endParaRPr lang="en-US" sz="600" baseline="0" dirty="0">
              <a:solidFill>
                <a:srgbClr val="0073AE"/>
              </a:solidFill>
              <a:cs typeface="Arial" panose="020B0604020202020204" pitchFamily="34" charset="0"/>
            </a:endParaRP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Drive quality plans with your plants and suppliers that:</a:t>
            </a:r>
            <a:endParaRPr lang="en-US" sz="1300" baseline="0" dirty="0">
              <a:solidFill>
                <a:srgbClr val="0073AE"/>
              </a:solidFill>
              <a:cs typeface="Arial" panose="020B0604020202020204" pitchFamily="34" charset="0"/>
            </a:endParaRP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Prevent field escapes</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Meet annual PPM improvement goals</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Meet annual warranty &amp; reliability improvement goals</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Prevent disruptions in TE factories / warehouses</a:t>
            </a:r>
          </a:p>
          <a:p>
            <a:pPr>
              <a:lnSpc>
                <a:spcPct val="100000"/>
              </a:lnSpc>
              <a:buFontTx/>
              <a:buBlip>
                <a:blip r:embed="rId4"/>
              </a:buBlip>
            </a:pPr>
            <a:endParaRPr lang="en-US" sz="1400" baseline="0" dirty="0">
              <a:solidFill>
                <a:srgbClr val="000000"/>
              </a:solidFill>
              <a:cs typeface="Arial" panose="020B0604020202020204" pitchFamily="34" charset="0"/>
            </a:endParaRPr>
          </a:p>
        </p:txBody>
      </p:sp>
      <p:sp>
        <p:nvSpPr>
          <p:cNvPr id="140298" name="Oval 20"/>
          <p:cNvSpPr>
            <a:spLocks noChangeArrowheads="1"/>
          </p:cNvSpPr>
          <p:nvPr/>
        </p:nvSpPr>
        <p:spPr bwMode="auto">
          <a:xfrm>
            <a:off x="4876800" y="990600"/>
            <a:ext cx="1676400" cy="762000"/>
          </a:xfrm>
          <a:prstGeom prst="ellipse">
            <a:avLst/>
          </a:prstGeom>
          <a:solidFill>
            <a:schemeClr val="accent2"/>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90000"/>
              </a:lnSpc>
              <a:buFontTx/>
              <a:buNone/>
            </a:pPr>
            <a:r>
              <a:rPr lang="en-US" sz="2400" b="1" baseline="0" dirty="0">
                <a:solidFill>
                  <a:srgbClr val="FFFFFF"/>
                </a:solidFill>
                <a:cs typeface="Arial" panose="020B0604020202020204" pitchFamily="34" charset="0"/>
              </a:rPr>
              <a:t>Price</a:t>
            </a:r>
          </a:p>
        </p:txBody>
      </p:sp>
      <p:sp>
        <p:nvSpPr>
          <p:cNvPr id="140299" name="Oval 21"/>
          <p:cNvSpPr>
            <a:spLocks noChangeArrowheads="1"/>
          </p:cNvSpPr>
          <p:nvPr/>
        </p:nvSpPr>
        <p:spPr bwMode="auto">
          <a:xfrm>
            <a:off x="7086600" y="990600"/>
            <a:ext cx="1676400" cy="762000"/>
          </a:xfrm>
          <a:prstGeom prst="ellipse">
            <a:avLst/>
          </a:prstGeom>
          <a:solidFill>
            <a:schemeClr val="accent2"/>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90000"/>
              </a:lnSpc>
              <a:buFontTx/>
              <a:buNone/>
            </a:pPr>
            <a:r>
              <a:rPr lang="en-US" sz="2400" b="1" baseline="0" dirty="0">
                <a:solidFill>
                  <a:srgbClr val="FFFFFF"/>
                </a:solidFill>
                <a:cs typeface="Arial" panose="020B0604020202020204" pitchFamily="34" charset="0"/>
              </a:rPr>
              <a:t>Service </a:t>
            </a:r>
          </a:p>
        </p:txBody>
      </p:sp>
      <p:sp>
        <p:nvSpPr>
          <p:cNvPr id="140300" name="Rechteck 27"/>
          <p:cNvSpPr>
            <a:spLocks noChangeArrowheads="1"/>
          </p:cNvSpPr>
          <p:nvPr/>
        </p:nvSpPr>
        <p:spPr bwMode="auto">
          <a:xfrm>
            <a:off x="4594225" y="2012950"/>
            <a:ext cx="1954213" cy="3733800"/>
          </a:xfrm>
          <a:prstGeom prst="rect">
            <a:avLst/>
          </a:prstGeom>
          <a:solidFill>
            <a:srgbClr val="DDDDDD">
              <a:alpha val="7803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100000"/>
              </a:lnSpc>
              <a:buFontTx/>
              <a:buNone/>
            </a:pPr>
            <a:endParaRPr lang="de-DE" sz="2400" baseline="0">
              <a:solidFill>
                <a:srgbClr val="0073AE"/>
              </a:solidFill>
              <a:cs typeface="Arial" panose="020B0604020202020204" pitchFamily="34" charset="0"/>
            </a:endParaRPr>
          </a:p>
        </p:txBody>
      </p:sp>
      <p:sp>
        <p:nvSpPr>
          <p:cNvPr id="140301" name="Text Box 16"/>
          <p:cNvSpPr txBox="1">
            <a:spLocks noChangeArrowheads="1"/>
          </p:cNvSpPr>
          <p:nvPr/>
        </p:nvSpPr>
        <p:spPr bwMode="auto">
          <a:xfrm>
            <a:off x="2263775" y="2012950"/>
            <a:ext cx="2176463" cy="42354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2000" tIns="36000" rIns="72000" bIns="36000"/>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100000"/>
              </a:lnSpc>
              <a:buSzPct val="50000"/>
              <a:buFont typeface="Wingdings" panose="05000000000000000000" pitchFamily="2" charset="2"/>
              <a:buNone/>
            </a:pPr>
            <a:r>
              <a:rPr lang="en-US" sz="1400" b="1" baseline="0" dirty="0">
                <a:solidFill>
                  <a:srgbClr val="0073AE"/>
                </a:solidFill>
                <a:cs typeface="Arial" panose="020B0604020202020204" pitchFamily="34" charset="0"/>
              </a:rPr>
              <a:t>Develop &amp; Execute Optimal Supply Chain</a:t>
            </a:r>
          </a:p>
          <a:p>
            <a:pPr>
              <a:lnSpc>
                <a:spcPct val="100000"/>
              </a:lnSpc>
              <a:buSzPct val="50000"/>
              <a:buFont typeface="Wingdings" panose="05000000000000000000" pitchFamily="2" charset="2"/>
              <a:buNone/>
            </a:pPr>
            <a:endParaRPr lang="en-US" sz="600" baseline="0" dirty="0">
              <a:solidFill>
                <a:srgbClr val="0073AE"/>
              </a:solidFill>
              <a:cs typeface="Arial" panose="020B0604020202020204" pitchFamily="34" charset="0"/>
            </a:endParaRP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Implement best in class lead times to improve TE customer delivery performance</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Implement vendor managed inventory if requested</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Drive delivery plans that improve on-time delivery</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Develop optimal supply chain to TE (drive localization to best cost option within region) </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Help optimize packaging</a:t>
            </a:r>
          </a:p>
          <a:p>
            <a:pPr>
              <a:lnSpc>
                <a:spcPct val="100000"/>
              </a:lnSpc>
              <a:buFontTx/>
              <a:buBlip>
                <a:blip r:embed="rId4"/>
              </a:buBlip>
            </a:pPr>
            <a:endParaRPr lang="en-US" sz="1300" baseline="0" dirty="0">
              <a:solidFill>
                <a:srgbClr val="000000"/>
              </a:solidFill>
              <a:cs typeface="Arial" panose="020B0604020202020204" pitchFamily="34" charset="0"/>
            </a:endParaRPr>
          </a:p>
        </p:txBody>
      </p:sp>
      <p:sp>
        <p:nvSpPr>
          <p:cNvPr id="140302" name="Text Box 16"/>
          <p:cNvSpPr txBox="1">
            <a:spLocks noChangeArrowheads="1"/>
          </p:cNvSpPr>
          <p:nvPr/>
        </p:nvSpPr>
        <p:spPr bwMode="auto">
          <a:xfrm>
            <a:off x="4610100" y="2012950"/>
            <a:ext cx="2209800" cy="42354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2000" tIns="36000" rIns="72000" bIns="36000"/>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100000"/>
              </a:lnSpc>
              <a:buSzPct val="50000"/>
              <a:buFont typeface="Wingdings" panose="05000000000000000000" pitchFamily="2" charset="2"/>
              <a:buNone/>
            </a:pPr>
            <a:r>
              <a:rPr lang="en-US" sz="1400" b="1" baseline="0" dirty="0">
                <a:solidFill>
                  <a:srgbClr val="0073AE"/>
                </a:solidFill>
                <a:cs typeface="Arial" panose="020B0604020202020204" pitchFamily="34" charset="0"/>
              </a:rPr>
              <a:t>Achieve Best Total  Global Landed Cost</a:t>
            </a:r>
            <a:endParaRPr lang="en-US" sz="1400" baseline="0" dirty="0">
              <a:solidFill>
                <a:srgbClr val="0073AE"/>
              </a:solidFill>
              <a:cs typeface="Arial" panose="020B0604020202020204" pitchFamily="34" charset="0"/>
            </a:endParaRPr>
          </a:p>
          <a:p>
            <a:pPr>
              <a:lnSpc>
                <a:spcPct val="100000"/>
              </a:lnSpc>
              <a:buFontTx/>
              <a:buBlip>
                <a:blip r:embed="rId4"/>
              </a:buBlip>
            </a:pPr>
            <a:endParaRPr lang="en-US" sz="600" baseline="0" dirty="0">
              <a:solidFill>
                <a:srgbClr val="000000"/>
              </a:solidFill>
              <a:cs typeface="Arial" panose="020B0604020202020204" pitchFamily="34" charset="0"/>
            </a:endParaRP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Agree to multi-year productivity commitments</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Improve VA/VE execution</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Provide cost transparency</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Proactively manage raw material volatility, index (+/-) as requested</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Agree to standard TE terms and conditions</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Deliver product compliance </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Meet TE Supplier Social Responsibility</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Track diversity spend</a:t>
            </a:r>
          </a:p>
          <a:p>
            <a:pPr>
              <a:lnSpc>
                <a:spcPct val="100000"/>
              </a:lnSpc>
              <a:buFontTx/>
              <a:buBlip>
                <a:blip r:embed="rId4"/>
              </a:buBlip>
            </a:pPr>
            <a:endParaRPr lang="en-US" sz="1300" baseline="0" dirty="0">
              <a:solidFill>
                <a:srgbClr val="000000"/>
              </a:solidFill>
              <a:cs typeface="Arial" panose="020B0604020202020204" pitchFamily="34" charset="0"/>
            </a:endParaRPr>
          </a:p>
        </p:txBody>
      </p:sp>
      <p:sp>
        <p:nvSpPr>
          <p:cNvPr id="140303" name="Text Box 16"/>
          <p:cNvSpPr txBox="1">
            <a:spLocks noChangeArrowheads="1"/>
          </p:cNvSpPr>
          <p:nvPr/>
        </p:nvSpPr>
        <p:spPr bwMode="auto">
          <a:xfrm>
            <a:off x="6896100" y="2012950"/>
            <a:ext cx="2057400" cy="42354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2000" tIns="36000" rIns="72000" bIns="36000"/>
          <a:lstStyle>
            <a:lvl1pPr>
              <a:lnSpc>
                <a:spcPts val="3000"/>
              </a:lnSpc>
              <a:buChar char="•"/>
              <a:defRPr sz="2000">
                <a:solidFill>
                  <a:srgbClr val="919194"/>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lnSpc>
                <a:spcPts val="2800"/>
              </a:lnSpc>
              <a:buChar char="–"/>
              <a:defRPr>
                <a:solidFill>
                  <a:srgbClr val="919194"/>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2700"/>
              </a:lnSpc>
              <a:buChar char="•"/>
              <a:defRPr sz="1600">
                <a:solidFill>
                  <a:srgbClr val="919194"/>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2600"/>
              </a:lnSpc>
              <a:buChar char="–"/>
              <a:defRPr sz="1400">
                <a:solidFill>
                  <a:srgbClr val="919194"/>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9963">
              <a:lnSpc>
                <a:spcPts val="2600"/>
              </a:lnSpc>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9963" eaLnBrk="0" fontAlgn="base" hangingPunct="0">
              <a:lnSpc>
                <a:spcPts val="2600"/>
              </a:lnSpc>
              <a:spcBef>
                <a:spcPct val="0"/>
              </a:spcBef>
              <a:spcAft>
                <a:spcPct val="0"/>
              </a:spcAft>
              <a:buChar char="•"/>
              <a:defRPr sz="1400" i="1">
                <a:solidFill>
                  <a:srgbClr val="919194"/>
                </a:solidFill>
                <a:latin typeface="Arial" panose="020B0604020202020204" pitchFamily="34" charset="0"/>
                <a:ea typeface="MS PGothic" panose="020B0600070205080204" pitchFamily="34" charset="-128"/>
                <a:cs typeface="Arial" panose="020B0604020202020204" pitchFamily="34" charset="0"/>
              </a:defRPr>
            </a:lvl9pPr>
          </a:lstStyle>
          <a:p>
            <a:pPr algn="ctr">
              <a:lnSpc>
                <a:spcPct val="100000"/>
              </a:lnSpc>
              <a:buSzPct val="50000"/>
              <a:buFont typeface="Wingdings" panose="05000000000000000000" pitchFamily="2" charset="2"/>
              <a:buNone/>
            </a:pPr>
            <a:r>
              <a:rPr lang="en-US" sz="1400" b="1" baseline="0" dirty="0">
                <a:solidFill>
                  <a:srgbClr val="0073AE"/>
                </a:solidFill>
                <a:cs typeface="Arial" panose="020B0604020202020204" pitchFamily="34" charset="0"/>
              </a:rPr>
              <a:t>Provide Strong Support for TE Stakeholders</a:t>
            </a:r>
          </a:p>
          <a:p>
            <a:pPr>
              <a:lnSpc>
                <a:spcPct val="100000"/>
              </a:lnSpc>
              <a:buSzPct val="50000"/>
              <a:buFont typeface="Wingdings" panose="05000000000000000000" pitchFamily="2" charset="2"/>
              <a:buNone/>
            </a:pPr>
            <a:endParaRPr lang="en-US" sz="600" baseline="0" dirty="0">
              <a:solidFill>
                <a:srgbClr val="000000"/>
              </a:solidFill>
              <a:cs typeface="Arial" panose="020B0604020202020204" pitchFamily="34" charset="0"/>
            </a:endParaRP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Be proactive to needs of TE customers &amp; stakeholders</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Assure timely deliverables during development cycle </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Bring best product and process technology to TE</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Innovate to differentiate</a:t>
            </a:r>
          </a:p>
          <a:p>
            <a:pPr>
              <a:lnSpc>
                <a:spcPct val="100000"/>
              </a:lnSpc>
              <a:spcBef>
                <a:spcPct val="50000"/>
              </a:spcBef>
              <a:buFontTx/>
              <a:buBlip>
                <a:blip r:embed="rId4"/>
              </a:buBlip>
            </a:pPr>
            <a:r>
              <a:rPr lang="en-US" sz="1300" baseline="0" dirty="0">
                <a:solidFill>
                  <a:srgbClr val="000000"/>
                </a:solidFill>
                <a:cs typeface="Arial" panose="020B0604020202020204" pitchFamily="34" charset="0"/>
              </a:rPr>
              <a:t>Escalate concerns early and resolve issues quickly</a:t>
            </a:r>
          </a:p>
          <a:p>
            <a:pPr>
              <a:lnSpc>
                <a:spcPct val="100000"/>
              </a:lnSpc>
              <a:buFontTx/>
              <a:buBlip>
                <a:blip r:embed="rId4"/>
              </a:buBlip>
            </a:pPr>
            <a:endParaRPr lang="en-US" sz="1300" baseline="0" dirty="0">
              <a:solidFill>
                <a:srgbClr val="000000"/>
              </a:solidFill>
              <a:cs typeface="Arial" panose="020B0604020202020204" pitchFamily="34" charset="0"/>
            </a:endParaRPr>
          </a:p>
        </p:txBody>
      </p:sp>
      <p:sp>
        <p:nvSpPr>
          <p:cNvPr id="3" name="Title 2"/>
          <p:cNvSpPr>
            <a:spLocks noGrp="1"/>
          </p:cNvSpPr>
          <p:nvPr>
            <p:ph type="title"/>
          </p:nvPr>
        </p:nvSpPr>
        <p:spPr>
          <a:xfrm>
            <a:off x="382175" y="403092"/>
            <a:ext cx="8182799" cy="1000258"/>
          </a:xfrm>
        </p:spPr>
        <p:txBody>
          <a:bodyPr/>
          <a:lstStyle/>
          <a:p>
            <a:pPr eaLnBrk="1" hangingPunct="1">
              <a:defRPr/>
            </a:pPr>
            <a:r>
              <a:rPr lang="en-US" dirty="0" smtClean="0">
                <a:ea typeface="ＭＳ Ｐゴシック" charset="0"/>
              </a:rPr>
              <a:t>Why TEOA in Procurement</a:t>
            </a:r>
            <a:endParaRPr lang="en-US" dirty="0">
              <a:ea typeface="ＭＳ Ｐゴシック" charset="0"/>
            </a:endParaRPr>
          </a:p>
        </p:txBody>
      </p:sp>
    </p:spTree>
    <p:custDataLst>
      <p:tags r:id="rId1"/>
    </p:custDataLst>
    <p:extLst>
      <p:ext uri="{BB962C8B-B14F-4D97-AF65-F5344CB8AC3E}">
        <p14:creationId xmlns:p14="http://schemas.microsoft.com/office/powerpoint/2010/main" val="15631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442" y="6416675"/>
            <a:ext cx="685800" cy="365125"/>
          </a:xfrm>
          <a:prstGeom prst="rect">
            <a:avLst/>
          </a:prstGeom>
        </p:spPr>
        <p:txBody>
          <a:bodyPr/>
          <a:lstStyle/>
          <a:p>
            <a:pPr>
              <a:defRPr/>
            </a:pPr>
            <a:fld id="{BE5568A8-B136-4DF1-A548-259EE69A31C9}" type="slidenum">
              <a:rPr lang="en-US" smtClean="0"/>
              <a:pPr>
                <a:defRPr/>
              </a:pPr>
              <a:t>4</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3003099"/>
            <a:ext cx="2462275" cy="200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895600"/>
            <a:ext cx="2967704" cy="222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bwMode="auto">
          <a:xfrm>
            <a:off x="3073365" y="3092900"/>
            <a:ext cx="2794035" cy="1828800"/>
          </a:xfrm>
          <a:prstGeom prst="rightArrow">
            <a:avLst>
              <a:gd name="adj1" fmla="val 50000"/>
              <a:gd name="adj2" fmla="val 38473"/>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rgbClr val="FFFFFF"/>
                </a:solidFill>
                <a:latin typeface="Arial" charset="0"/>
                <a:ea typeface="Arial" charset="0"/>
                <a:cs typeface="Arial" charset="0"/>
              </a:rPr>
              <a:t> </a:t>
            </a:r>
            <a:r>
              <a:rPr lang="en-US" sz="2800" b="1" dirty="0">
                <a:solidFill>
                  <a:srgbClr val="FFFFFF"/>
                </a:solidFill>
                <a:latin typeface="Arial" charset="0"/>
                <a:ea typeface="Arial" charset="0"/>
                <a:cs typeface="Arial" charset="0"/>
              </a:rPr>
              <a:t>Stronger </a:t>
            </a:r>
          </a:p>
          <a:p>
            <a:pPr algn="ctr" fontAlgn="base">
              <a:spcBef>
                <a:spcPct val="0"/>
              </a:spcBef>
              <a:spcAft>
                <a:spcPct val="0"/>
              </a:spcAft>
            </a:pPr>
            <a:r>
              <a:rPr lang="en-US" sz="2800" b="1" dirty="0">
                <a:solidFill>
                  <a:srgbClr val="FFFFFF"/>
                </a:solidFill>
                <a:latin typeface="Arial" charset="0"/>
                <a:ea typeface="Arial" charset="0"/>
                <a:cs typeface="Arial" charset="0"/>
              </a:rPr>
              <a:t>Partnerships</a:t>
            </a:r>
            <a:endParaRPr kumimoji="0" lang="en-US" sz="2800" b="1" i="0" u="none" strike="noStrike" cap="none" normalizeH="0" dirty="0" smtClean="0">
              <a:ln>
                <a:noFill/>
              </a:ln>
              <a:solidFill>
                <a:srgbClr val="FFFFFF"/>
              </a:solidFill>
              <a:effectLst/>
              <a:latin typeface="Arial" charset="0"/>
              <a:ea typeface="Arial" charset="0"/>
              <a:cs typeface="Arial" charset="0"/>
            </a:endParaRPr>
          </a:p>
        </p:txBody>
      </p:sp>
      <p:sp>
        <p:nvSpPr>
          <p:cNvPr id="27" name="Rectangle 26"/>
          <p:cNvSpPr/>
          <p:nvPr/>
        </p:nvSpPr>
        <p:spPr>
          <a:xfrm>
            <a:off x="1600200" y="1170563"/>
            <a:ext cx="6248400" cy="1877437"/>
          </a:xfrm>
          <a:prstGeom prst="rect">
            <a:avLst/>
          </a:prstGeom>
        </p:spPr>
        <p:txBody>
          <a:bodyPr wrap="square">
            <a:spAutoFit/>
          </a:bodyPr>
          <a:lstStyle/>
          <a:p>
            <a:pPr lvl="0" algn="ctr"/>
            <a:r>
              <a:rPr lang="en-US" altLang="en-US" sz="2400" b="1" dirty="0">
                <a:solidFill>
                  <a:srgbClr val="0070C0"/>
                </a:solidFill>
                <a:latin typeface="Verdana" pitchFamily="34" charset="0"/>
              </a:rPr>
              <a:t>Delight our </a:t>
            </a:r>
            <a:r>
              <a:rPr lang="en-US" altLang="en-US" sz="2400" b="1" dirty="0" smtClean="0">
                <a:solidFill>
                  <a:srgbClr val="0070C0"/>
                </a:solidFill>
                <a:latin typeface="Verdana" pitchFamily="34" charset="0"/>
              </a:rPr>
              <a:t>Customers</a:t>
            </a:r>
            <a:r>
              <a:rPr lang="en-US" altLang="en-US" sz="2400" b="1" dirty="0">
                <a:solidFill>
                  <a:srgbClr val="0070C0"/>
                </a:solidFill>
                <a:latin typeface="Verdana" pitchFamily="34" charset="0"/>
              </a:rPr>
              <a:t>: </a:t>
            </a:r>
            <a:endParaRPr lang="en-US" altLang="en-US" sz="2400" b="1" dirty="0" smtClean="0">
              <a:solidFill>
                <a:srgbClr val="0070C0"/>
              </a:solidFill>
              <a:latin typeface="Verdana" pitchFamily="34" charset="0"/>
            </a:endParaRPr>
          </a:p>
          <a:p>
            <a:pPr lvl="0" algn="ctr"/>
            <a:r>
              <a:rPr lang="en-US" altLang="en-US" sz="2400" b="1" dirty="0" smtClean="0">
                <a:solidFill>
                  <a:srgbClr val="0070C0"/>
                </a:solidFill>
                <a:latin typeface="Verdana" pitchFamily="34" charset="0"/>
              </a:rPr>
              <a:t>Increase </a:t>
            </a:r>
            <a:r>
              <a:rPr lang="en-US" altLang="en-US" sz="2400" b="1" dirty="0">
                <a:solidFill>
                  <a:srgbClr val="0070C0"/>
                </a:solidFill>
                <a:latin typeface="Verdana" pitchFamily="34" charset="0"/>
              </a:rPr>
              <a:t>the amount and improve the quality of value added activity to the Business</a:t>
            </a:r>
          </a:p>
          <a:p>
            <a:pPr lvl="0" algn="ctr"/>
            <a:endParaRPr lang="en-US" altLang="en-US" sz="2000" b="1" dirty="0" smtClean="0">
              <a:latin typeface="Verdana" pitchFamily="34" charset="0"/>
            </a:endParaRPr>
          </a:p>
        </p:txBody>
      </p:sp>
      <p:sp>
        <p:nvSpPr>
          <p:cNvPr id="33" name="Rectangle 32"/>
          <p:cNvSpPr/>
          <p:nvPr/>
        </p:nvSpPr>
        <p:spPr>
          <a:xfrm>
            <a:off x="422644" y="5486400"/>
            <a:ext cx="831023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lgn="ctr"/>
            <a:r>
              <a:rPr lang="en-US" sz="2800" b="1" dirty="0" smtClean="0">
                <a:solidFill>
                  <a:schemeClr val="bg1"/>
                </a:solidFill>
              </a:rPr>
              <a:t>Extraordinary Customer Experience</a:t>
            </a:r>
            <a:endParaRPr lang="en-US" sz="2800" b="1" dirty="0">
              <a:solidFill>
                <a:schemeClr val="bg1"/>
              </a:solidFill>
            </a:endParaRPr>
          </a:p>
        </p:txBody>
      </p:sp>
      <p:sp>
        <p:nvSpPr>
          <p:cNvPr id="3" name="Rectangle 2"/>
          <p:cNvSpPr/>
          <p:nvPr/>
        </p:nvSpPr>
        <p:spPr>
          <a:xfrm>
            <a:off x="6205532" y="2518556"/>
            <a:ext cx="885217" cy="555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Operations</a:t>
            </a:r>
          </a:p>
          <a:p>
            <a:pPr algn="ctr"/>
            <a:r>
              <a:rPr lang="en-US" sz="1000" dirty="0" smtClean="0"/>
              <a:t>Engineering</a:t>
            </a:r>
          </a:p>
          <a:p>
            <a:pPr algn="ctr"/>
            <a:r>
              <a:rPr lang="en-US" sz="1000" dirty="0" smtClean="0"/>
              <a:t>Quality</a:t>
            </a:r>
            <a:endParaRPr lang="en-US" sz="1000" dirty="0"/>
          </a:p>
        </p:txBody>
      </p:sp>
      <p:sp>
        <p:nvSpPr>
          <p:cNvPr id="12" name="Rectangle 11"/>
          <p:cNvSpPr/>
          <p:nvPr/>
        </p:nvSpPr>
        <p:spPr>
          <a:xfrm>
            <a:off x="7710845" y="2642993"/>
            <a:ext cx="1022030" cy="2301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rPr>
              <a:t>Procurement</a:t>
            </a:r>
            <a:endParaRPr lang="en-US" sz="1000" dirty="0">
              <a:solidFill>
                <a:srgbClr val="002060"/>
              </a:solidFill>
            </a:endParaRPr>
          </a:p>
        </p:txBody>
      </p:sp>
      <p:sp>
        <p:nvSpPr>
          <p:cNvPr id="13" name="Rectangle 12"/>
          <p:cNvSpPr/>
          <p:nvPr/>
        </p:nvSpPr>
        <p:spPr>
          <a:xfrm>
            <a:off x="7888925" y="4586537"/>
            <a:ext cx="1022030" cy="180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rPr>
              <a:t>Logistics</a:t>
            </a:r>
            <a:endParaRPr lang="en-US" sz="1000" dirty="0">
              <a:solidFill>
                <a:srgbClr val="002060"/>
              </a:solidFill>
            </a:endParaRPr>
          </a:p>
        </p:txBody>
      </p:sp>
      <p:sp>
        <p:nvSpPr>
          <p:cNvPr id="14" name="Rectangle 13"/>
          <p:cNvSpPr/>
          <p:nvPr/>
        </p:nvSpPr>
        <p:spPr>
          <a:xfrm>
            <a:off x="5894686" y="5026963"/>
            <a:ext cx="1270202" cy="24649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rPr>
              <a:t>Sales &amp; Planning</a:t>
            </a:r>
            <a:endParaRPr lang="en-US" sz="1000" dirty="0">
              <a:solidFill>
                <a:srgbClr val="002060"/>
              </a:solidFill>
            </a:endParaRPr>
          </a:p>
        </p:txBody>
      </p:sp>
    </p:spTree>
    <p:extLst>
      <p:ext uri="{BB962C8B-B14F-4D97-AF65-F5344CB8AC3E}">
        <p14:creationId xmlns:p14="http://schemas.microsoft.com/office/powerpoint/2010/main" val="2427474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Default Theme">
  <a:themeElements>
    <a:clrScheme name="TE Colors">
      <a:dk1>
        <a:srgbClr val="E98300"/>
      </a:dk1>
      <a:lt1>
        <a:srgbClr val="FFFFFF"/>
      </a:lt1>
      <a:dk2>
        <a:srgbClr val="747678"/>
      </a:dk2>
      <a:lt2>
        <a:srgbClr val="E7E6E6"/>
      </a:lt2>
      <a:accent1>
        <a:srgbClr val="0066A1"/>
      </a:accent1>
      <a:accent2>
        <a:srgbClr val="3DB7E4"/>
      </a:accent2>
      <a:accent3>
        <a:srgbClr val="FCD450"/>
      </a:accent3>
      <a:accent4>
        <a:srgbClr val="CD202C"/>
      </a:accent4>
      <a:accent5>
        <a:srgbClr val="899F99"/>
      </a:accent5>
      <a:accent6>
        <a:srgbClr val="D6E342"/>
      </a:accent6>
      <a:hlink>
        <a:srgbClr val="0563C1"/>
      </a:hlink>
      <a:folHlink>
        <a:srgbClr val="954F72"/>
      </a:folHlink>
    </a:clrScheme>
    <a:fontScheme name="T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0A5863-AA5B-4CB3-AD39-F00B3C779F5E}" vid="{092707EA-97AB-4118-89E4-A6099725B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2107</TotalTime>
  <Words>664</Words>
  <Application>Microsoft Office PowerPoint</Application>
  <PresentationFormat>On-screen Show (4:3)</PresentationFormat>
  <Paragraphs>87</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MS PGothic</vt:lpstr>
      <vt:lpstr>MS PGothic</vt:lpstr>
      <vt:lpstr>Arial</vt:lpstr>
      <vt:lpstr>Calibri</vt:lpstr>
      <vt:lpstr>Verdana</vt:lpstr>
      <vt:lpstr>Wingdings</vt:lpstr>
      <vt:lpstr>ヒラギノ角ゴ Pro W3</vt:lpstr>
      <vt:lpstr>Default Theme</vt:lpstr>
      <vt:lpstr>TEOA Portal Slides </vt:lpstr>
      <vt:lpstr>TEOA Vision</vt:lpstr>
      <vt:lpstr>Why TEOA in Procurement</vt:lpstr>
      <vt:lpstr>PowerPoint Presentation</vt:lpstr>
    </vt:vector>
  </TitlesOfParts>
  <Manager/>
  <Company>TE Connectivity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- 4x3</dc:title>
  <dc:subject/>
  <dc:creator>Sheri Chandler</dc:creator>
  <cp:keywords/>
  <dc:description/>
  <cp:lastModifiedBy>Walker, Kenneth R</cp:lastModifiedBy>
  <cp:revision>174</cp:revision>
  <cp:lastPrinted>2015-08-04T17:40:44Z</cp:lastPrinted>
  <dcterms:created xsi:type="dcterms:W3CDTF">2014-04-16T21:42:51Z</dcterms:created>
  <dcterms:modified xsi:type="dcterms:W3CDTF">2017-04-06T19:58:34Z</dcterms:modified>
  <cp:category/>
</cp:coreProperties>
</file>